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9" r:id="rId8"/>
    <p:sldId id="260" r:id="rId9"/>
    <p:sldId id="271" r:id="rId10"/>
    <p:sldId id="261" r:id="rId11"/>
    <p:sldId id="262" r:id="rId12"/>
    <p:sldId id="272" r:id="rId13"/>
    <p:sldId id="274" r:id="rId14"/>
    <p:sldId id="263" r:id="rId15"/>
    <p:sldId id="264" r:id="rId16"/>
    <p:sldId id="257" r:id="rId17"/>
    <p:sldId id="265" r:id="rId18"/>
    <p:sldId id="258" r:id="rId19"/>
  </p:sldIdLst>
  <p:sldSz cx="12192000" cy="6858000"/>
  <p:notesSz cx="9926638" cy="6797675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67C06-F929-43EC-B54A-33B9DAAC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5DAC32-6465-4A61-8340-8B31CA4EE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88762-10FB-4455-8C39-FD988BC9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97582-1777-488D-8848-7A44561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A1FE4-9041-4819-BDC6-F1D6BE7D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476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FBC98-740C-4013-94F9-DECAA783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037C26-E33F-4593-988D-FA88D2606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23925-728F-4EBB-B951-129C9529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A3A9E-872D-4BFA-A8DF-BB5B513E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0FEE5-2002-4DA9-A6B5-F3169892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8584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F9D252-4280-4D22-AB59-D0152B0B3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BE8205-6886-42C3-9C72-5B43657A2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4FA9A-CF9B-41C2-BC57-292FA3A6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400A0-CFA6-4154-ACA8-0CC41D8D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C7BA4-BCAE-4382-A380-087F6544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041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795A2-A1F7-45EE-9623-0B66C37A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E4ECD-323D-4DF1-8DB8-F5778065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6069B-A44F-4C88-AD92-B4EB60BF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B65B6-36F8-40A8-B40A-564F0936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45DB1-7988-48D1-AE43-E81E1607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5080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361D7-57BE-40A7-AF5E-4F3A345D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B881-E325-4B08-B77A-A46F24697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E65F7-1DE0-43C3-A0C6-88F49189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484A0-2C63-4615-B65F-3A9CE781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6C8A9E-4999-428D-9E0D-5D52E442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101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D49CA-6C2B-411E-A4A0-54DE8D8E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60C85-D136-4D10-8B87-3B1AC174E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9CC891-DB38-4A5A-A1C1-381C43789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ABE01-D5E4-48BA-A79F-A5249846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1E1243-1805-4DEB-9239-FF4EBDEA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6F1294-A43F-41BB-AC65-A6FFB74F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397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89590-F30E-4722-907E-F77FB882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DFCEA1-18B6-4E44-BE07-FC97FCF1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29B217-E753-422B-B7A2-558BFADD3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F9520E-4037-43CA-B8ED-D1736EBCA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7C7106-4D87-4395-AA0F-F6E154819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EA56D3-04E8-4715-A66E-A4E48860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722A8D-A26E-4533-9363-6BD3E5EA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152F8-C80E-4436-875A-16AB6558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928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1A1A-3EE6-4C2B-944F-9C279B9F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00B777-F0E8-41C5-8547-5A136D96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A9FD1B-271C-4550-96AD-4457E6E4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15052C-4B06-497B-A273-1286B848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458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884979-69EC-4076-8C6A-8637C9D3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0FC916-B814-429D-BA56-C6A80A6A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24C19-26EC-4E71-B726-96088765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775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AD629-51E9-4A83-8954-ABBD342E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E2DF2-952D-4F41-BCD6-501E9365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E786CB-E22E-4B51-8FCA-8DDBB98C3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DE0564-AD4E-4FD0-BB29-2D63DCB8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5338AE-62AC-4E50-82EF-228B298B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E65FA-F042-4C67-86D9-CEF56D7F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501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65A8B-089D-46B9-A5F6-DFB9E1A5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A3A424-8D20-47BB-9145-6E6530728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75D666-B609-4B4D-88DD-F5260793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26BFC1-3FF0-4C09-B420-162B5BE8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D4A80-7C1D-487D-80CE-A9DD3EE4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64F28B-B7A8-4E5F-93A4-95AE6672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9848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3DA71-C463-4EA2-A938-3A1416DC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BCE25-35BD-484B-BC9A-4FDC76A36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F0D81-9C95-4CE1-BBE7-1BCD02338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EC21-1CF0-4E6F-9F91-697AEE6ABD56}" type="datetimeFigureOut">
              <a:rPr lang="ru-BY" smtClean="0"/>
              <a:t>29.04.2024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81EB2-223D-42C8-A20B-86622AA97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D90D2-CF5B-4A3A-8F47-94840FA6E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AAAF-5187-45AE-A3F6-C8FF138C9B0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453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87382-C2A8-419E-8633-2D971556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2" y="393699"/>
            <a:ext cx="4297638" cy="613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DE1860-4C3B-4BE5-A2C3-3E5413736F2E}"/>
              </a:ext>
            </a:extLst>
          </p:cNvPr>
          <p:cNvSpPr txBox="1">
            <a:spLocks/>
          </p:cNvSpPr>
          <p:nvPr/>
        </p:nvSpPr>
        <p:spPr>
          <a:xfrm>
            <a:off x="5353877" y="194468"/>
            <a:ext cx="6378231" cy="6135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7030A0"/>
                </a:solidFill>
              </a:rPr>
              <a:t>Отчет 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Международной организации труда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«Охрана труда и здоровья 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на рабочем месте в условиях меняющегося климата» 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(2024 г.)</a:t>
            </a:r>
          </a:p>
          <a:p>
            <a:pPr algn="l"/>
            <a:endParaRPr lang="ru-RU" sz="3200" b="1" dirty="0">
              <a:solidFill>
                <a:srgbClr val="7030A0"/>
              </a:solidFill>
            </a:endParaRPr>
          </a:p>
          <a:p>
            <a:pPr algn="l"/>
            <a:endParaRPr lang="ru-RU" sz="3200" b="1" dirty="0">
              <a:solidFill>
                <a:srgbClr val="7030A0"/>
              </a:solidFill>
            </a:endParaRPr>
          </a:p>
          <a:p>
            <a:pPr algn="l"/>
            <a:r>
              <a:rPr lang="ru-RU" sz="2600" b="1" dirty="0">
                <a:solidFill>
                  <a:srgbClr val="7030A0"/>
                </a:solidFill>
              </a:rPr>
              <a:t>Докладчик: </a:t>
            </a:r>
          </a:p>
          <a:p>
            <a:pPr algn="l"/>
            <a:r>
              <a:rPr lang="ru-RU" sz="2600" b="1" dirty="0">
                <a:solidFill>
                  <a:srgbClr val="7030A0"/>
                </a:solidFill>
              </a:rPr>
              <a:t>Андреенко Наталья Александровна, директор учреждения «</a:t>
            </a:r>
            <a:r>
              <a:rPr lang="ru-RU" sz="2600" b="1" dirty="0" err="1">
                <a:solidFill>
                  <a:srgbClr val="7030A0"/>
                </a:solidFill>
              </a:rPr>
              <a:t>Белэкопартнерство</a:t>
            </a:r>
            <a:r>
              <a:rPr lang="ru-RU" sz="2600" b="1" dirty="0">
                <a:solidFill>
                  <a:srgbClr val="7030A0"/>
                </a:solidFill>
              </a:rPr>
              <a:t>», член совета общественного объединения «Экопартнерство»</a:t>
            </a:r>
          </a:p>
          <a:p>
            <a:pPr algn="l"/>
            <a:r>
              <a:rPr lang="en-US" sz="2600" b="1" dirty="0">
                <a:solidFill>
                  <a:srgbClr val="7030A0"/>
                </a:solidFill>
              </a:rPr>
              <a:t>(na@ecopartnerstvo.by)</a:t>
            </a:r>
            <a:endParaRPr lang="ru-BY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2AAB5-C312-40A6-AB96-DCB7294F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4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Растет воздействие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УФ излучения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(н-р заболеваемость раком кожи из-за работы на солнце)</a:t>
            </a:r>
            <a:endParaRPr lang="ru-BY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C6FCD-DDF2-4E4F-BC5C-EF7D07A9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49A7B3-F425-482D-9086-FB89DD7C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8" y="1677235"/>
            <a:ext cx="5579165" cy="3136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0DBBE-17AF-4C94-B5BE-C962C831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313320"/>
            <a:ext cx="5774633" cy="32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874E3-9E30-4593-926B-90EBF7A1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69" y="403960"/>
            <a:ext cx="10515600" cy="1703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Последствия изменения климата усугубляют воздействие других неблагоприятных факторов на здоровье.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Например, загрязнение воздуха на фоне повышенных температур приводит к росту дополнительной смертности</a:t>
            </a:r>
            <a:endParaRPr lang="ru-BY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3C380-138E-4CAE-9D68-D72893E6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2344664"/>
            <a:ext cx="7686260" cy="4321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4EBDCC-7184-4B58-91FC-17781177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04" y="2344664"/>
            <a:ext cx="4451651" cy="43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5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87382-C2A8-419E-8633-2D971556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2" y="393699"/>
            <a:ext cx="4297638" cy="613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DE1860-4C3B-4BE5-A2C3-3E5413736F2E}"/>
              </a:ext>
            </a:extLst>
          </p:cNvPr>
          <p:cNvSpPr txBox="1">
            <a:spLocks/>
          </p:cNvSpPr>
          <p:nvPr/>
        </p:nvSpPr>
        <p:spPr>
          <a:xfrm>
            <a:off x="5353877" y="194468"/>
            <a:ext cx="6378231" cy="61351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7030A0"/>
                </a:solidFill>
              </a:rPr>
              <a:t>Согласно исследованию МОТ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изменение климата оказывает следующие воздействия на работников</a:t>
            </a:r>
            <a:endParaRPr lang="en-US" sz="3200" b="1" dirty="0">
              <a:solidFill>
                <a:srgbClr val="7030A0"/>
              </a:solidFill>
            </a:endParaRPr>
          </a:p>
          <a:p>
            <a:pPr algn="l"/>
            <a:endParaRPr lang="ru-RU" sz="3200" b="1" dirty="0">
              <a:solidFill>
                <a:srgbClr val="7030A0"/>
              </a:solidFill>
            </a:endParaRPr>
          </a:p>
          <a:p>
            <a:pPr algn="l"/>
            <a:r>
              <a:rPr lang="ru-RU" sz="2600" b="1" dirty="0"/>
              <a:t>3. Загрязнение воздуха на рабочем месте</a:t>
            </a:r>
          </a:p>
          <a:p>
            <a:pPr algn="l"/>
            <a:r>
              <a:rPr lang="ru-RU" sz="2600" b="1" dirty="0"/>
              <a:t>(Все виды деятельности, особенно на открытом воздухе, н-р транспортники и пожарные)</a:t>
            </a:r>
          </a:p>
          <a:p>
            <a:pPr algn="l"/>
            <a:endParaRPr lang="ru-RU" sz="2600" b="1" dirty="0"/>
          </a:p>
          <a:p>
            <a:pPr algn="l"/>
            <a:r>
              <a:rPr lang="ru-RU" sz="2600" b="1" dirty="0"/>
              <a:t>Ежегодно 860 000 человек умирает из-за загрязнения воздуха на рабочем месте (только работники на открытом воздухе).</a:t>
            </a:r>
          </a:p>
          <a:p>
            <a:pPr algn="l"/>
            <a:endParaRPr lang="ru-RU" sz="2600" b="1" dirty="0"/>
          </a:p>
          <a:p>
            <a:pPr algn="l"/>
            <a:r>
              <a:rPr lang="ru-RU" sz="2600" b="1" dirty="0"/>
              <a:t>Рак (легких), респираторные заболевания, сердечно-сосудистые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56560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87382-C2A8-419E-8633-2D971556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2" y="393699"/>
            <a:ext cx="4297638" cy="613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DE1860-4C3B-4BE5-A2C3-3E5413736F2E}"/>
              </a:ext>
            </a:extLst>
          </p:cNvPr>
          <p:cNvSpPr txBox="1">
            <a:spLocks/>
          </p:cNvSpPr>
          <p:nvPr/>
        </p:nvSpPr>
        <p:spPr>
          <a:xfrm>
            <a:off x="5353877" y="194468"/>
            <a:ext cx="6378231" cy="6135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7030A0"/>
                </a:solidFill>
              </a:rPr>
              <a:t>Согласно исследованию МОТ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изменение климата оказывает следующие воздействия на работников</a:t>
            </a:r>
            <a:endParaRPr lang="en-US" sz="3200" b="1" dirty="0">
              <a:solidFill>
                <a:srgbClr val="7030A0"/>
              </a:solidFill>
            </a:endParaRPr>
          </a:p>
          <a:p>
            <a:pPr algn="l"/>
            <a:endParaRPr lang="ru-RU" sz="3200" b="1" dirty="0">
              <a:solidFill>
                <a:srgbClr val="7030A0"/>
              </a:solidFill>
            </a:endParaRPr>
          </a:p>
          <a:p>
            <a:pPr algn="l"/>
            <a:r>
              <a:rPr lang="ru-RU" sz="2600" b="1" dirty="0"/>
              <a:t>4. Экстремальные погодные явления (Медицинский персонал, пожарные, другие аварийно-спасательные работники, строители, уборка территорий, работники сельского хозяйства и рыболовства.</a:t>
            </a:r>
          </a:p>
          <a:p>
            <a:pPr algn="l"/>
            <a:endParaRPr lang="ru-RU" sz="2600" b="1" dirty="0"/>
          </a:p>
          <a:p>
            <a:pPr algn="l"/>
            <a:r>
              <a:rPr lang="ru-RU" sz="2600" b="1" dirty="0"/>
              <a:t>По данным ВМО с 1970 по 2019 год смертность из-за климатических рисков составила 2,06 миллиона человек (не только на рабочем месте, но других данных нет)</a:t>
            </a:r>
          </a:p>
        </p:txBody>
      </p:sp>
    </p:spTree>
    <p:extLst>
      <p:ext uri="{BB962C8B-B14F-4D97-AF65-F5344CB8AC3E}">
        <p14:creationId xmlns:p14="http://schemas.microsoft.com/office/powerpoint/2010/main" val="84865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6311A-1271-4F1F-A2CC-D15CC68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Работающие на открытом воздухе становятся более подвержены трансмиссивным болезням, передающимся через кровососущих и паразитов</a:t>
            </a:r>
            <a:endParaRPr lang="ru-BY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844ABF-2E32-431E-8A12-FE34EA64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48" y="1887192"/>
            <a:ext cx="7036903" cy="39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0A60E-B40A-4D32-8ADF-5F2AEED3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 фоне изменения климата растет применение разных химических препаратов в сельском хозяйстве, что также приводит к дополнительной смертности</a:t>
            </a:r>
            <a:endParaRPr lang="ru-BY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74868-A87F-4BBD-9FD5-9C8BB6E2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40" y="3428999"/>
            <a:ext cx="5968034" cy="3114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F1F85E-1324-411B-9D1F-70BC0279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6" y="3429000"/>
            <a:ext cx="53054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9EE95-5FE6-45D7-9523-400E891E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2"/>
            <a:ext cx="10515600" cy="692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Сочетание разных воздействий сложно предсказуемо</a:t>
            </a:r>
            <a:endParaRPr lang="ru-BY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FCB52-3236-46B0-B100-D756C997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A62B5-374A-4DDD-B0AE-8F7D4645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2" y="681037"/>
            <a:ext cx="11214075" cy="62642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0A683B-56C6-4201-942E-A56FD439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79" y="2112271"/>
            <a:ext cx="2727858" cy="6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4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CA904-5616-43FB-A300-17C6451B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Кто виноват и что делать?</a:t>
            </a:r>
            <a:endParaRPr lang="ru-BY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AF42D-4B4B-4A5F-B5A3-1624E4F7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1026" name="Picture 2" descr="http://ecokids.by/img/gallery/ecokids_energy.jpg">
            <a:extLst>
              <a:ext uri="{FF2B5EF4-FFF2-40B4-BE49-F238E27FC236}">
                <a16:creationId xmlns:a16="http://schemas.microsoft.com/office/drawing/2014/main" id="{EA3682A7-A62B-496B-B12D-4D622995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88" y="1620044"/>
            <a:ext cx="634122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 Планеты Высокая Тэмпература: Хто Вінаваты І Што Рабіць? аўдыякніга">
            <a:extLst>
              <a:ext uri="{FF2B5EF4-FFF2-40B4-BE49-F238E27FC236}">
                <a16:creationId xmlns:a16="http://schemas.microsoft.com/office/drawing/2014/main" id="{AF82F2BB-70E1-48B1-83CC-B30E63A7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5" y="162004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DCD6B-27E6-4D06-AB96-E50C8C48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Возможные ответные меры (из опыта разных стран)</a:t>
            </a:r>
            <a:endParaRPr lang="ru-BY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E9B9D-BA11-4CC2-9D78-8D20C106A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056998"/>
            <a:ext cx="10933044" cy="50648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Анализ климатических рисков для работников исходя из сферы деятельности, </a:t>
            </a:r>
          </a:p>
          <a:p>
            <a:r>
              <a:rPr lang="ru-RU" dirty="0"/>
              <a:t>Разработка плана готовности к неблагоприятным погодным явлениям (волны жары, экстремальные осадки, ураганы, паводки</a:t>
            </a:r>
            <a:r>
              <a:rPr lang="en-US" dirty="0"/>
              <a:t>\</a:t>
            </a:r>
            <a:r>
              <a:rPr lang="ru-RU" dirty="0"/>
              <a:t>подтопления, морозы, резкие перемены погоды, пожары, пылевые бури и т.д.)</a:t>
            </a:r>
          </a:p>
          <a:p>
            <a:r>
              <a:rPr lang="ru-RU" dirty="0"/>
              <a:t>Изменение графика работы (время начала\окончания, обеды, перерывы, отпуска)</a:t>
            </a:r>
          </a:p>
          <a:p>
            <a:r>
              <a:rPr lang="ru-RU" dirty="0"/>
              <a:t>Поощрение регулярного медицинского обследования работников для своевременного выявления и лечения хронических заболеваний, особенно связанных с температурными нагрузками и химическим воздействием, а также трансмиссивных инфекций</a:t>
            </a:r>
          </a:p>
          <a:p>
            <a:r>
              <a:rPr lang="ru-RU" dirty="0"/>
              <a:t>Пассивное охлаждение и затенение, общий доступ к питьевой воде и санитарии, озеленение для создания благоприятного микроклимата, </a:t>
            </a:r>
          </a:p>
          <a:p>
            <a:r>
              <a:rPr lang="ru-RU" dirty="0"/>
              <a:t>Информирование о последствиях изменении климата, его влиянии на работников и мерах адаптации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86932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9A271-3F5C-4570-89F6-2A7086E4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C8BEA-6A4B-4563-BC08-0B7AF7F0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7692D-81E1-424F-AAE9-AF853854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5" y="162152"/>
            <a:ext cx="11527775" cy="63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2A440-737D-41A4-8DE4-667C452E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508E9-760C-4674-9FB1-1494A7C1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90B320-8783-4FE0-8B90-E8EF4E530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2" y="168954"/>
            <a:ext cx="11292341" cy="66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9053-2E13-4036-B35B-2DE6726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29F3C-DF04-48FA-AEED-BBB11D9E1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21D74-C147-42F3-9F6F-EEC81008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51" y="355600"/>
            <a:ext cx="11423498" cy="68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5CE57-130D-445A-BA06-12DF66D8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E3753-0835-4AB2-9A25-E1D703AF7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 dirty="0"/>
          </a:p>
        </p:txBody>
      </p:sp>
      <p:pic>
        <p:nvPicPr>
          <p:cNvPr id="2050" name="Picture 2" descr="https://content.onliner.by/news/1100x5616/aa87041094df6d5348989c9963743bf7.jpg">
            <a:extLst>
              <a:ext uri="{FF2B5EF4-FFF2-40B4-BE49-F238E27FC236}">
                <a16:creationId xmlns:a16="http://schemas.microsoft.com/office/drawing/2014/main" id="{B6043A15-4EA3-4137-A0AE-7679878F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0" cy="40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ntent.onliner.by/news/1100x5616/14e736570d2bffd7ee3728b24b43950d.jpg">
            <a:extLst>
              <a:ext uri="{FF2B5EF4-FFF2-40B4-BE49-F238E27FC236}">
                <a16:creationId xmlns:a16="http://schemas.microsoft.com/office/drawing/2014/main" id="{86C7C1CB-6052-4138-8119-14801F06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00" y="2969312"/>
            <a:ext cx="65300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9FDC2-840C-4C72-8B69-DA8BD168F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002" y="3556000"/>
            <a:ext cx="973609" cy="4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87382-C2A8-419E-8633-2D971556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2" y="393699"/>
            <a:ext cx="4297638" cy="613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DE1860-4C3B-4BE5-A2C3-3E5413736F2E}"/>
              </a:ext>
            </a:extLst>
          </p:cNvPr>
          <p:cNvSpPr txBox="1">
            <a:spLocks/>
          </p:cNvSpPr>
          <p:nvPr/>
        </p:nvSpPr>
        <p:spPr>
          <a:xfrm>
            <a:off x="5353877" y="194468"/>
            <a:ext cx="6378231" cy="6135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7030A0"/>
                </a:solidFill>
              </a:rPr>
              <a:t>Согласно исследованию МОТ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изменение климата оказывает следующие воздействия на работников</a:t>
            </a:r>
            <a:endParaRPr lang="en-US" sz="3200" b="1" dirty="0">
              <a:solidFill>
                <a:srgbClr val="7030A0"/>
              </a:solidFill>
            </a:endParaRPr>
          </a:p>
          <a:p>
            <a:pPr algn="l"/>
            <a:endParaRPr lang="ru-RU" sz="3200" b="1" dirty="0">
              <a:solidFill>
                <a:srgbClr val="7030A0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600" b="1" dirty="0"/>
              <a:t>Тепловой стресс (сельское хозяйство, управление природными ресурсами, строительство, вывоз мусора, аварийно-ремонтные работы, транспорт, туризм, спорт и т.д.).</a:t>
            </a:r>
          </a:p>
          <a:p>
            <a:pPr algn="l"/>
            <a:endParaRPr lang="en-US" sz="2600" b="1" dirty="0"/>
          </a:p>
          <a:p>
            <a:pPr algn="l"/>
            <a:r>
              <a:rPr lang="ru-RU" sz="2600" b="1" dirty="0"/>
              <a:t>=</a:t>
            </a:r>
            <a:r>
              <a:rPr lang="en-US" sz="2600" b="1" dirty="0"/>
              <a:t>&gt; </a:t>
            </a:r>
            <a:r>
              <a:rPr lang="ru-RU" sz="2600" b="1" dirty="0"/>
              <a:t>тепловой удар, обморок, судороги, потница, истощение, </a:t>
            </a:r>
            <a:r>
              <a:rPr lang="ru-RU" sz="2600" b="1" dirty="0" err="1"/>
              <a:t>рабдомиолиз</a:t>
            </a:r>
            <a:r>
              <a:rPr lang="ru-RU" sz="2600" b="1" dirty="0"/>
              <a:t>, сердечно-сосудистые заболевания, нарушение работы почек, травмы)</a:t>
            </a:r>
            <a:endParaRPr lang="ru-BY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9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11389-DA42-44B7-9F8A-0668B06A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4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Воздействие высоких температур (волн жары)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на 70% работников (+35% за последние 20 лет)</a:t>
            </a:r>
            <a:endParaRPr lang="ru-BY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A1C21-9361-4436-875D-32A82FEA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7EE10-0016-4BCB-9CCF-40FAAEFA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20031"/>
            <a:ext cx="115157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5D945-D5B3-4BCE-B4AB-77E90F2E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126585"/>
            <a:ext cx="1086347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Хронические заболевания почек,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связанные с температурной нагрузкой,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повышают смертность и травматизм на рабочих местах</a:t>
            </a:r>
            <a:endParaRPr lang="ru-BY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ED912-ADDC-40C6-83CA-620EDC2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B80AE-4972-410F-8481-26E8103A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35" y="2408681"/>
            <a:ext cx="5827665" cy="3276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23D745-CD55-4A15-ABAA-B3A75EF0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706" y="1452148"/>
            <a:ext cx="5827665" cy="3276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F25B5-7AC7-4B37-8D36-9D0D9339C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707" y="4046912"/>
            <a:ext cx="5827665" cy="32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87382-C2A8-419E-8633-2D971556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2" y="393699"/>
            <a:ext cx="4297638" cy="613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DE1860-4C3B-4BE5-A2C3-3E5413736F2E}"/>
              </a:ext>
            </a:extLst>
          </p:cNvPr>
          <p:cNvSpPr txBox="1">
            <a:spLocks/>
          </p:cNvSpPr>
          <p:nvPr/>
        </p:nvSpPr>
        <p:spPr>
          <a:xfrm>
            <a:off x="5353877" y="194468"/>
            <a:ext cx="6378231" cy="61351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7030A0"/>
                </a:solidFill>
              </a:rPr>
              <a:t>Согласно исследованию МОТ</a:t>
            </a:r>
          </a:p>
          <a:p>
            <a:pPr algn="l"/>
            <a:r>
              <a:rPr lang="ru-RU" sz="3200" b="1" dirty="0">
                <a:solidFill>
                  <a:srgbClr val="7030A0"/>
                </a:solidFill>
              </a:rPr>
              <a:t>изменение климата оказывает следующие воздействия на работников</a:t>
            </a:r>
            <a:endParaRPr lang="en-US" sz="3200" b="1" dirty="0">
              <a:solidFill>
                <a:srgbClr val="7030A0"/>
              </a:solidFill>
            </a:endParaRPr>
          </a:p>
          <a:p>
            <a:pPr algn="l"/>
            <a:endParaRPr lang="ru-RU" sz="3200" b="1" dirty="0">
              <a:solidFill>
                <a:srgbClr val="7030A0"/>
              </a:solidFill>
            </a:endParaRPr>
          </a:p>
          <a:p>
            <a:pPr algn="l"/>
            <a:r>
              <a:rPr lang="ru-RU" sz="2600" b="1" dirty="0"/>
              <a:t>2. УФ-излучение</a:t>
            </a:r>
            <a:endParaRPr lang="en-US" sz="2600" b="1" dirty="0"/>
          </a:p>
          <a:p>
            <a:pPr algn="l"/>
            <a:r>
              <a:rPr lang="en-US" sz="2600" b="1" dirty="0"/>
              <a:t>(</a:t>
            </a:r>
            <a:r>
              <a:rPr lang="ru-RU" sz="2600" b="1" dirty="0"/>
              <a:t>строительство и сельское хозяйство, спасатели, электроэнергетики, садовники, почтовые работники и докеры. 1,6 миллиарда работников ежегодно подвергаются солнечному УФ-излучению (</a:t>
            </a:r>
            <a:r>
              <a:rPr lang="ru-RU" sz="2600" b="1" dirty="0" err="1"/>
              <a:t>Pega</a:t>
            </a:r>
            <a:r>
              <a:rPr lang="ru-RU" sz="2600" b="1" dirty="0"/>
              <a:t> </a:t>
            </a:r>
            <a:r>
              <a:rPr lang="ru-RU" sz="2600" b="1" dirty="0" err="1"/>
              <a:t>et</a:t>
            </a:r>
            <a:r>
              <a:rPr lang="ru-RU" sz="2600" b="1" dirty="0"/>
              <a:t> </a:t>
            </a:r>
            <a:r>
              <a:rPr lang="ru-RU" sz="2600" b="1" dirty="0" err="1"/>
              <a:t>al</a:t>
            </a:r>
            <a:r>
              <a:rPr lang="ru-RU" sz="2600" b="1" dirty="0"/>
              <a:t>., 2023).</a:t>
            </a:r>
            <a:endParaRPr lang="en-US" sz="2600" b="1" dirty="0"/>
          </a:p>
          <a:p>
            <a:pPr algn="l"/>
            <a:endParaRPr lang="ru-RU" sz="2600" b="1" dirty="0"/>
          </a:p>
          <a:p>
            <a:pPr algn="l"/>
            <a:r>
              <a:rPr lang="ru-RU" sz="2600" b="1" dirty="0"/>
              <a:t>=</a:t>
            </a:r>
            <a:r>
              <a:rPr lang="en-US" sz="2600" b="1" dirty="0"/>
              <a:t>&gt; </a:t>
            </a:r>
            <a:r>
              <a:rPr lang="ru-RU" sz="2600" b="1" dirty="0"/>
              <a:t>Солнечные ожоги, волдыри на коже, острое нарушение зрения, ослабление иммунной системы, </a:t>
            </a:r>
            <a:r>
              <a:rPr lang="ru-RU" sz="2600" b="1" dirty="0" err="1"/>
              <a:t>птеригиум</a:t>
            </a:r>
            <a:r>
              <a:rPr lang="ru-RU" sz="2600" b="1" dirty="0"/>
              <a:t>, катаракта, рак кожи, тепловой удар, обморок, судороги, потница, истощение, </a:t>
            </a:r>
            <a:r>
              <a:rPr lang="ru-RU" sz="2600" b="1" dirty="0" err="1"/>
              <a:t>рабдомиолиз</a:t>
            </a:r>
            <a:r>
              <a:rPr lang="ru-RU" sz="2600" b="1" dirty="0"/>
              <a:t>, сердечно-сосудистые заболевания, нарушение работы почек, травмы)</a:t>
            </a:r>
            <a:endParaRPr lang="ru-BY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6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520</Words>
  <Application>Microsoft Office PowerPoint</Application>
  <PresentationFormat>Широкоэкранный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Воздействие высоких температур (волн жары)  на 70% работников (+35% за последние 20 лет)</vt:lpstr>
      <vt:lpstr>Хронические заболевания почек,  связанные с температурной нагрузкой,  повышают смертность и травматизм на рабочих местах</vt:lpstr>
      <vt:lpstr>Презентация PowerPoint</vt:lpstr>
      <vt:lpstr>Растет воздействие УФ излучения  (н-р заболеваемость раком кожи из-за работы на солнце)</vt:lpstr>
      <vt:lpstr>Последствия изменения климата усугубляют воздействие других неблагоприятных факторов на здоровье. Например, загрязнение воздуха на фоне повышенных температур приводит к росту дополнительной смертности</vt:lpstr>
      <vt:lpstr>Презентация PowerPoint</vt:lpstr>
      <vt:lpstr>Презентация PowerPoint</vt:lpstr>
      <vt:lpstr>Работающие на открытом воздухе становятся более подвержены трансмиссивным болезням, передающимся через кровососущих и паразитов</vt:lpstr>
      <vt:lpstr>На фоне изменения климата растет применение разных химических препаратов в сельском хозяйстве, что также приводит к дополнительной смертности</vt:lpstr>
      <vt:lpstr>Сочетание разных воздействий сложно предсказуемо</vt:lpstr>
      <vt:lpstr>Кто виноват и что делать?</vt:lpstr>
      <vt:lpstr>Возможные ответные меры (из опыта разных стран)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Natallia A</dc:creator>
  <cp:lastModifiedBy>Natallia A</cp:lastModifiedBy>
  <cp:revision>26</cp:revision>
  <cp:lastPrinted>2024-04-29T11:34:49Z</cp:lastPrinted>
  <dcterms:created xsi:type="dcterms:W3CDTF">2024-04-25T11:54:48Z</dcterms:created>
  <dcterms:modified xsi:type="dcterms:W3CDTF">2024-04-29T11:35:07Z</dcterms:modified>
</cp:coreProperties>
</file>